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6" r:id="rId2"/>
    <p:sldId id="271" r:id="rId3"/>
    <p:sldId id="263" r:id="rId4"/>
    <p:sldId id="264" r:id="rId5"/>
    <p:sldId id="265" r:id="rId6"/>
    <p:sldId id="266" r:id="rId7"/>
    <p:sldId id="257" r:id="rId8"/>
    <p:sldId id="261" r:id="rId9"/>
    <p:sldId id="262" r:id="rId10"/>
    <p:sldId id="267" r:id="rId11"/>
    <p:sldId id="268" r:id="rId12"/>
    <p:sldId id="269" r:id="rId13"/>
    <p:sldId id="270" r:id="rId14"/>
    <p:sldId id="272" r:id="rId15"/>
  </p:sldIdLst>
  <p:sldSz cx="9144000" cy="6858000" type="screen4x3"/>
  <p:notesSz cx="6669088" cy="97536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19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8768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87680"/>
          </a:xfrm>
          <a:prstGeom prst="rect">
            <a:avLst/>
          </a:prstGeom>
        </p:spPr>
        <p:txBody>
          <a:bodyPr vert="horz" lIns="91440" tIns="45720" rIns="91440" bIns="45720" rtlCol="0"/>
          <a:lstStyle>
            <a:lvl1pPr algn="r">
              <a:defRPr sz="1200"/>
            </a:lvl1pPr>
          </a:lstStyle>
          <a:p>
            <a:fld id="{7F3A975A-8737-4817-BB29-D2C132556F77}" type="datetimeFigureOut">
              <a:rPr lang="en-GB" smtClean="0"/>
              <a:t>05/02/2016</a:t>
            </a:fld>
            <a:endParaRPr lang="en-GB"/>
          </a:p>
        </p:txBody>
      </p:sp>
      <p:sp>
        <p:nvSpPr>
          <p:cNvPr id="4" name="Footer Placeholder 3"/>
          <p:cNvSpPr>
            <a:spLocks noGrp="1"/>
          </p:cNvSpPr>
          <p:nvPr>
            <p:ph type="ftr" sz="quarter" idx="2"/>
          </p:nvPr>
        </p:nvSpPr>
        <p:spPr>
          <a:xfrm>
            <a:off x="0" y="9264227"/>
            <a:ext cx="2889938" cy="48768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264227"/>
            <a:ext cx="2889938" cy="487680"/>
          </a:xfrm>
          <a:prstGeom prst="rect">
            <a:avLst/>
          </a:prstGeom>
        </p:spPr>
        <p:txBody>
          <a:bodyPr vert="horz" lIns="91440" tIns="45720" rIns="91440" bIns="45720" rtlCol="0" anchor="b"/>
          <a:lstStyle>
            <a:lvl1pPr algn="r">
              <a:defRPr sz="1200"/>
            </a:lvl1pPr>
          </a:lstStyle>
          <a:p>
            <a:fld id="{EF7B53C7-E348-4693-B7FE-0E6177C1E4F8}" type="slidenum">
              <a:rPr lang="en-GB" smtClean="0"/>
              <a:t>‹#›</a:t>
            </a:fld>
            <a:endParaRPr lang="en-GB"/>
          </a:p>
        </p:txBody>
      </p:sp>
    </p:spTree>
    <p:extLst>
      <p:ext uri="{BB962C8B-B14F-4D97-AF65-F5344CB8AC3E}">
        <p14:creationId xmlns:p14="http://schemas.microsoft.com/office/powerpoint/2010/main" val="9322428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8768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7" y="0"/>
            <a:ext cx="2889938" cy="487680"/>
          </a:xfrm>
          <a:prstGeom prst="rect">
            <a:avLst/>
          </a:prstGeom>
        </p:spPr>
        <p:txBody>
          <a:bodyPr vert="horz" lIns="91440" tIns="45720" rIns="91440" bIns="45720" rtlCol="0"/>
          <a:lstStyle>
            <a:lvl1pPr algn="r">
              <a:defRPr sz="1200"/>
            </a:lvl1pPr>
          </a:lstStyle>
          <a:p>
            <a:fld id="{1B5ADCCB-D63D-43BB-AC3C-E2702BC74691}" type="datetimeFigureOut">
              <a:rPr lang="en-GB" smtClean="0"/>
              <a:t>05/02/2016</a:t>
            </a:fld>
            <a:endParaRPr lang="en-GB"/>
          </a:p>
        </p:txBody>
      </p:sp>
      <p:sp>
        <p:nvSpPr>
          <p:cNvPr id="4" name="Slide Image Placeholder 3"/>
          <p:cNvSpPr>
            <a:spLocks noGrp="1" noRot="1" noChangeAspect="1"/>
          </p:cNvSpPr>
          <p:nvPr>
            <p:ph type="sldImg" idx="2"/>
          </p:nvPr>
        </p:nvSpPr>
        <p:spPr>
          <a:xfrm>
            <a:off x="896938" y="731838"/>
            <a:ext cx="4875212" cy="36576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09" y="4632960"/>
            <a:ext cx="5335270" cy="438912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264227"/>
            <a:ext cx="2889938" cy="48768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264227"/>
            <a:ext cx="2889938" cy="487680"/>
          </a:xfrm>
          <a:prstGeom prst="rect">
            <a:avLst/>
          </a:prstGeom>
        </p:spPr>
        <p:txBody>
          <a:bodyPr vert="horz" lIns="91440" tIns="45720" rIns="91440" bIns="45720" rtlCol="0" anchor="b"/>
          <a:lstStyle>
            <a:lvl1pPr algn="r">
              <a:defRPr sz="1200"/>
            </a:lvl1pPr>
          </a:lstStyle>
          <a:p>
            <a:fld id="{6D6E781F-6E60-4202-861C-F2474EDDB07C}" type="slidenum">
              <a:rPr lang="en-GB" smtClean="0"/>
              <a:t>‹#›</a:t>
            </a:fld>
            <a:endParaRPr lang="en-GB"/>
          </a:p>
        </p:txBody>
      </p:sp>
    </p:spTree>
    <p:extLst>
      <p:ext uri="{BB962C8B-B14F-4D97-AF65-F5344CB8AC3E}">
        <p14:creationId xmlns:p14="http://schemas.microsoft.com/office/powerpoint/2010/main" val="3871221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lesson could take 1.5 hrs: speaking/prediction</a:t>
            </a:r>
            <a:r>
              <a:rPr lang="en-GB" baseline="0" dirty="0" smtClean="0"/>
              <a:t> – 5 mins; reading/match – 5 mins; vocabulary match – 20 mins; reading – 10 mins; speaking – 20 mins; grammar / summary correction – 15 mins; speaking + error correction – 15 mins.</a:t>
            </a:r>
            <a:endParaRPr lang="en-GB" dirty="0"/>
          </a:p>
        </p:txBody>
      </p:sp>
      <p:sp>
        <p:nvSpPr>
          <p:cNvPr id="4" name="Slide Number Placeholder 3"/>
          <p:cNvSpPr>
            <a:spLocks noGrp="1"/>
          </p:cNvSpPr>
          <p:nvPr>
            <p:ph type="sldNum" sz="quarter" idx="10"/>
          </p:nvPr>
        </p:nvSpPr>
        <p:spPr/>
        <p:txBody>
          <a:bodyPr/>
          <a:lstStyle/>
          <a:p>
            <a:fld id="{6D6E781F-6E60-4202-861C-F2474EDDB07C}" type="slidenum">
              <a:rPr lang="en-GB" smtClean="0"/>
              <a:t>2</a:t>
            </a:fld>
            <a:endParaRPr lang="en-GB"/>
          </a:p>
        </p:txBody>
      </p:sp>
    </p:spTree>
    <p:extLst>
      <p:ext uri="{BB962C8B-B14F-4D97-AF65-F5344CB8AC3E}">
        <p14:creationId xmlns:p14="http://schemas.microsoft.com/office/powerpoint/2010/main" val="24906838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Learners discuss in pairs or small groups.</a:t>
            </a:r>
            <a:endParaRPr lang="en-GB" dirty="0"/>
          </a:p>
        </p:txBody>
      </p:sp>
      <p:sp>
        <p:nvSpPr>
          <p:cNvPr id="4" name="Slide Number Placeholder 3"/>
          <p:cNvSpPr>
            <a:spLocks noGrp="1"/>
          </p:cNvSpPr>
          <p:nvPr>
            <p:ph type="sldNum" sz="quarter" idx="10"/>
          </p:nvPr>
        </p:nvSpPr>
        <p:spPr/>
        <p:txBody>
          <a:bodyPr/>
          <a:lstStyle/>
          <a:p>
            <a:fld id="{6D6E781F-6E60-4202-861C-F2474EDDB07C}" type="slidenum">
              <a:rPr lang="en-GB" smtClean="0"/>
              <a:t>3</a:t>
            </a:fld>
            <a:endParaRPr lang="en-GB"/>
          </a:p>
        </p:txBody>
      </p:sp>
    </p:spTree>
    <p:extLst>
      <p:ext uri="{BB962C8B-B14F-4D97-AF65-F5344CB8AC3E}">
        <p14:creationId xmlns:p14="http://schemas.microsoft.com/office/powerpoint/2010/main" val="34466891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 can print</a:t>
            </a:r>
            <a:r>
              <a:rPr lang="en-GB" baseline="0" dirty="0" smtClean="0"/>
              <a:t> out and cut up the photos and stories and get learners to match physically.  KEY: 1/d    2/c   3/f   4/b   5/a   6/e   </a:t>
            </a:r>
          </a:p>
        </p:txBody>
      </p:sp>
      <p:sp>
        <p:nvSpPr>
          <p:cNvPr id="4" name="Slide Number Placeholder 3"/>
          <p:cNvSpPr>
            <a:spLocks noGrp="1"/>
          </p:cNvSpPr>
          <p:nvPr>
            <p:ph type="sldNum" sz="quarter" idx="10"/>
          </p:nvPr>
        </p:nvSpPr>
        <p:spPr/>
        <p:txBody>
          <a:bodyPr/>
          <a:lstStyle/>
          <a:p>
            <a:fld id="{6D6E781F-6E60-4202-861C-F2474EDDB07C}" type="slidenum">
              <a:rPr lang="en-GB" smtClean="0"/>
              <a:t>4</a:t>
            </a:fld>
            <a:endParaRPr lang="en-GB"/>
          </a:p>
        </p:txBody>
      </p:sp>
    </p:spTree>
    <p:extLst>
      <p:ext uri="{BB962C8B-B14F-4D97-AF65-F5344CB8AC3E}">
        <p14:creationId xmlns:p14="http://schemas.microsoft.com/office/powerpoint/2010/main" val="36247866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KEY: a)8   b)9   c)10</a:t>
            </a:r>
            <a:r>
              <a:rPr lang="en-GB" baseline="0" dirty="0" smtClean="0"/>
              <a:t>   d)7   e)2   f)1   g)3   h)14   </a:t>
            </a:r>
            <a:r>
              <a:rPr lang="en-GB" baseline="0" dirty="0" err="1" smtClean="0"/>
              <a:t>i</a:t>
            </a:r>
            <a:r>
              <a:rPr lang="en-GB" baseline="0" dirty="0" smtClean="0"/>
              <a:t>)11   j)5   k)6   You can print out and cut up vocabulary and definitions for learners to match physically.</a:t>
            </a:r>
            <a:endParaRPr lang="en-GB" dirty="0"/>
          </a:p>
        </p:txBody>
      </p:sp>
      <p:sp>
        <p:nvSpPr>
          <p:cNvPr id="4" name="Slide Number Placeholder 3"/>
          <p:cNvSpPr>
            <a:spLocks noGrp="1"/>
          </p:cNvSpPr>
          <p:nvPr>
            <p:ph type="sldNum" sz="quarter" idx="10"/>
          </p:nvPr>
        </p:nvSpPr>
        <p:spPr/>
        <p:txBody>
          <a:bodyPr/>
          <a:lstStyle/>
          <a:p>
            <a:fld id="{6D6E781F-6E60-4202-861C-F2474EDDB07C}" type="slidenum">
              <a:rPr lang="en-GB" smtClean="0"/>
              <a:t>5</a:t>
            </a:fld>
            <a:endParaRPr lang="en-GB"/>
          </a:p>
        </p:txBody>
      </p:sp>
    </p:spTree>
    <p:extLst>
      <p:ext uri="{BB962C8B-B14F-4D97-AF65-F5344CB8AC3E}">
        <p14:creationId xmlns:p14="http://schemas.microsoft.com/office/powerpoint/2010/main" val="34019770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Give</a:t>
            </a:r>
            <a:r>
              <a:rPr lang="en-GB" baseline="0" dirty="0" smtClean="0"/>
              <a:t> learners 1 – 4 stories, according to their reading ability and speed. </a:t>
            </a:r>
            <a:endParaRPr lang="en-GB" dirty="0"/>
          </a:p>
        </p:txBody>
      </p:sp>
      <p:sp>
        <p:nvSpPr>
          <p:cNvPr id="4" name="Slide Number Placeholder 3"/>
          <p:cNvSpPr>
            <a:spLocks noGrp="1"/>
          </p:cNvSpPr>
          <p:nvPr>
            <p:ph type="sldNum" sz="quarter" idx="10"/>
          </p:nvPr>
        </p:nvSpPr>
        <p:spPr/>
        <p:txBody>
          <a:bodyPr/>
          <a:lstStyle/>
          <a:p>
            <a:fld id="{6D6E781F-6E60-4202-861C-F2474EDDB07C}" type="slidenum">
              <a:rPr lang="en-GB" smtClean="0"/>
              <a:t>6</a:t>
            </a:fld>
            <a:endParaRPr lang="en-GB"/>
          </a:p>
        </p:txBody>
      </p:sp>
    </p:spTree>
    <p:extLst>
      <p:ext uri="{BB962C8B-B14F-4D97-AF65-F5344CB8AC3E}">
        <p14:creationId xmlns:p14="http://schemas.microsoft.com/office/powerpoint/2010/main" val="2817196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Group</a:t>
            </a:r>
            <a:r>
              <a:rPr lang="en-GB" baseline="0" dirty="0" smtClean="0"/>
              <a:t> learners so that at least one learner in each group has read each of the 6 stories.</a:t>
            </a:r>
            <a:endParaRPr lang="en-GB" dirty="0"/>
          </a:p>
        </p:txBody>
      </p:sp>
      <p:sp>
        <p:nvSpPr>
          <p:cNvPr id="4" name="Slide Number Placeholder 3"/>
          <p:cNvSpPr>
            <a:spLocks noGrp="1"/>
          </p:cNvSpPr>
          <p:nvPr>
            <p:ph type="sldNum" sz="quarter" idx="10"/>
          </p:nvPr>
        </p:nvSpPr>
        <p:spPr/>
        <p:txBody>
          <a:bodyPr/>
          <a:lstStyle/>
          <a:p>
            <a:fld id="{6D6E781F-6E60-4202-861C-F2474EDDB07C}" type="slidenum">
              <a:rPr lang="en-GB" smtClean="0"/>
              <a:t>10</a:t>
            </a:fld>
            <a:endParaRPr lang="en-GB"/>
          </a:p>
        </p:txBody>
      </p:sp>
    </p:spTree>
    <p:extLst>
      <p:ext uri="{BB962C8B-B14F-4D97-AF65-F5344CB8AC3E}">
        <p14:creationId xmlns:p14="http://schemas.microsoft.com/office/powerpoint/2010/main" val="3614305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Learners, in pairs, correct the errors, then explain to the</a:t>
            </a:r>
            <a:r>
              <a:rPr lang="en-GB" baseline="0" dirty="0" smtClean="0"/>
              <a:t> others / the group.</a:t>
            </a:r>
            <a:endParaRPr lang="en-GB" dirty="0"/>
          </a:p>
        </p:txBody>
      </p:sp>
      <p:sp>
        <p:nvSpPr>
          <p:cNvPr id="4" name="Slide Number Placeholder 3"/>
          <p:cNvSpPr>
            <a:spLocks noGrp="1"/>
          </p:cNvSpPr>
          <p:nvPr>
            <p:ph type="sldNum" sz="quarter" idx="10"/>
          </p:nvPr>
        </p:nvSpPr>
        <p:spPr/>
        <p:txBody>
          <a:bodyPr/>
          <a:lstStyle/>
          <a:p>
            <a:fld id="{6D6E781F-6E60-4202-861C-F2474EDDB07C}" type="slidenum">
              <a:rPr lang="en-GB" smtClean="0"/>
              <a:t>11</a:t>
            </a:fld>
            <a:endParaRPr lang="en-GB"/>
          </a:p>
        </p:txBody>
      </p:sp>
    </p:spTree>
    <p:extLst>
      <p:ext uri="{BB962C8B-B14F-4D97-AF65-F5344CB8AC3E}">
        <p14:creationId xmlns:p14="http://schemas.microsoft.com/office/powerpoint/2010/main" val="12071978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 may need to focus on / review present continuous, irregular past forms, agreement </a:t>
            </a:r>
            <a:r>
              <a:rPr lang="en-GB" dirty="0" err="1" smtClean="0"/>
              <a:t>etc</a:t>
            </a:r>
            <a:r>
              <a:rPr lang="en-GB" dirty="0" smtClean="0"/>
              <a:t> if necessary.</a:t>
            </a:r>
            <a:endParaRPr lang="en-GB" dirty="0"/>
          </a:p>
        </p:txBody>
      </p:sp>
      <p:sp>
        <p:nvSpPr>
          <p:cNvPr id="4" name="Slide Number Placeholder 3"/>
          <p:cNvSpPr>
            <a:spLocks noGrp="1"/>
          </p:cNvSpPr>
          <p:nvPr>
            <p:ph type="sldNum" sz="quarter" idx="10"/>
          </p:nvPr>
        </p:nvSpPr>
        <p:spPr/>
        <p:txBody>
          <a:bodyPr/>
          <a:lstStyle/>
          <a:p>
            <a:fld id="{6D6E781F-6E60-4202-861C-F2474EDDB07C}" type="slidenum">
              <a:rPr lang="en-GB" smtClean="0"/>
              <a:t>12</a:t>
            </a:fld>
            <a:endParaRPr lang="en-GB"/>
          </a:p>
        </p:txBody>
      </p:sp>
    </p:spTree>
    <p:extLst>
      <p:ext uri="{BB962C8B-B14F-4D97-AF65-F5344CB8AC3E}">
        <p14:creationId xmlns:p14="http://schemas.microsoft.com/office/powerpoint/2010/main" val="12201375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tutor can listen and note down errors for post task error correction – especially with language areas that came up in the previous correction task.</a:t>
            </a:r>
            <a:endParaRPr lang="en-GB" dirty="0"/>
          </a:p>
        </p:txBody>
      </p:sp>
      <p:sp>
        <p:nvSpPr>
          <p:cNvPr id="4" name="Slide Number Placeholder 3"/>
          <p:cNvSpPr>
            <a:spLocks noGrp="1"/>
          </p:cNvSpPr>
          <p:nvPr>
            <p:ph type="sldNum" sz="quarter" idx="10"/>
          </p:nvPr>
        </p:nvSpPr>
        <p:spPr/>
        <p:txBody>
          <a:bodyPr/>
          <a:lstStyle/>
          <a:p>
            <a:fld id="{6D6E781F-6E60-4202-861C-F2474EDDB07C}" type="slidenum">
              <a:rPr lang="en-GB" smtClean="0"/>
              <a:t>13</a:t>
            </a:fld>
            <a:endParaRPr lang="en-GB"/>
          </a:p>
        </p:txBody>
      </p:sp>
    </p:spTree>
    <p:extLst>
      <p:ext uri="{BB962C8B-B14F-4D97-AF65-F5344CB8AC3E}">
        <p14:creationId xmlns:p14="http://schemas.microsoft.com/office/powerpoint/2010/main" val="38980041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4A78BBC-2E7C-4D6F-AC98-76F7A1A25985}" type="datetimeFigureOut">
              <a:rPr lang="en-GB" smtClean="0"/>
              <a:t>05/02/2016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ACA5061-CDBA-47CC-A554-B382FD93084D}" type="slidenum">
              <a:rPr lang="en-GB" smtClean="0"/>
              <a:t>‹#›</a:t>
            </a:fld>
            <a:endParaRPr lang="en-GB"/>
          </a:p>
        </p:txBody>
      </p:sp>
    </p:spTree>
    <p:extLst>
      <p:ext uri="{BB962C8B-B14F-4D97-AF65-F5344CB8AC3E}">
        <p14:creationId xmlns:p14="http://schemas.microsoft.com/office/powerpoint/2010/main" val="38248732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4A78BBC-2E7C-4D6F-AC98-76F7A1A25985}" type="datetimeFigureOut">
              <a:rPr lang="en-GB" smtClean="0"/>
              <a:t>05/02/2016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ACA5061-CDBA-47CC-A554-B382FD93084D}" type="slidenum">
              <a:rPr lang="en-GB" smtClean="0"/>
              <a:t>‹#›</a:t>
            </a:fld>
            <a:endParaRPr lang="en-GB"/>
          </a:p>
        </p:txBody>
      </p:sp>
    </p:spTree>
    <p:extLst>
      <p:ext uri="{BB962C8B-B14F-4D97-AF65-F5344CB8AC3E}">
        <p14:creationId xmlns:p14="http://schemas.microsoft.com/office/powerpoint/2010/main" val="2774855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4A78BBC-2E7C-4D6F-AC98-76F7A1A25985}" type="datetimeFigureOut">
              <a:rPr lang="en-GB" smtClean="0"/>
              <a:t>05/02/2016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ACA5061-CDBA-47CC-A554-B382FD93084D}" type="slidenum">
              <a:rPr lang="en-GB" smtClean="0"/>
              <a:t>‹#›</a:t>
            </a:fld>
            <a:endParaRPr lang="en-GB"/>
          </a:p>
        </p:txBody>
      </p:sp>
    </p:spTree>
    <p:extLst>
      <p:ext uri="{BB962C8B-B14F-4D97-AF65-F5344CB8AC3E}">
        <p14:creationId xmlns:p14="http://schemas.microsoft.com/office/powerpoint/2010/main" val="6034509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4A78BBC-2E7C-4D6F-AC98-76F7A1A25985}" type="datetimeFigureOut">
              <a:rPr lang="en-GB" smtClean="0"/>
              <a:t>05/02/2016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ACA5061-CDBA-47CC-A554-B382FD93084D}" type="slidenum">
              <a:rPr lang="en-GB" smtClean="0"/>
              <a:t>‹#›</a:t>
            </a:fld>
            <a:endParaRPr lang="en-GB"/>
          </a:p>
        </p:txBody>
      </p:sp>
    </p:spTree>
    <p:extLst>
      <p:ext uri="{BB962C8B-B14F-4D97-AF65-F5344CB8AC3E}">
        <p14:creationId xmlns:p14="http://schemas.microsoft.com/office/powerpoint/2010/main" val="17521914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A78BBC-2E7C-4D6F-AC98-76F7A1A25985}" type="datetimeFigureOut">
              <a:rPr lang="en-GB" smtClean="0"/>
              <a:t>05/02/2016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ACA5061-CDBA-47CC-A554-B382FD93084D}" type="slidenum">
              <a:rPr lang="en-GB" smtClean="0"/>
              <a:t>‹#›</a:t>
            </a:fld>
            <a:endParaRPr lang="en-GB"/>
          </a:p>
        </p:txBody>
      </p:sp>
    </p:spTree>
    <p:extLst>
      <p:ext uri="{BB962C8B-B14F-4D97-AF65-F5344CB8AC3E}">
        <p14:creationId xmlns:p14="http://schemas.microsoft.com/office/powerpoint/2010/main" val="1177792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4A78BBC-2E7C-4D6F-AC98-76F7A1A25985}" type="datetimeFigureOut">
              <a:rPr lang="en-GB" smtClean="0"/>
              <a:t>05/02/2016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ACA5061-CDBA-47CC-A554-B382FD93084D}" type="slidenum">
              <a:rPr lang="en-GB" smtClean="0"/>
              <a:t>‹#›</a:t>
            </a:fld>
            <a:endParaRPr lang="en-GB"/>
          </a:p>
        </p:txBody>
      </p:sp>
    </p:spTree>
    <p:extLst>
      <p:ext uri="{BB962C8B-B14F-4D97-AF65-F5344CB8AC3E}">
        <p14:creationId xmlns:p14="http://schemas.microsoft.com/office/powerpoint/2010/main" val="11780987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4A78BBC-2E7C-4D6F-AC98-76F7A1A25985}" type="datetimeFigureOut">
              <a:rPr lang="en-GB" smtClean="0"/>
              <a:t>05/02/2016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ACA5061-CDBA-47CC-A554-B382FD93084D}" type="slidenum">
              <a:rPr lang="en-GB" smtClean="0"/>
              <a:t>‹#›</a:t>
            </a:fld>
            <a:endParaRPr lang="en-GB"/>
          </a:p>
        </p:txBody>
      </p:sp>
    </p:spTree>
    <p:extLst>
      <p:ext uri="{BB962C8B-B14F-4D97-AF65-F5344CB8AC3E}">
        <p14:creationId xmlns:p14="http://schemas.microsoft.com/office/powerpoint/2010/main" val="2310285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4A78BBC-2E7C-4D6F-AC98-76F7A1A25985}" type="datetimeFigureOut">
              <a:rPr lang="en-GB" smtClean="0"/>
              <a:t>05/02/2016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ACA5061-CDBA-47CC-A554-B382FD93084D}" type="slidenum">
              <a:rPr lang="en-GB" smtClean="0"/>
              <a:t>‹#›</a:t>
            </a:fld>
            <a:endParaRPr lang="en-GB"/>
          </a:p>
        </p:txBody>
      </p:sp>
    </p:spTree>
    <p:extLst>
      <p:ext uri="{BB962C8B-B14F-4D97-AF65-F5344CB8AC3E}">
        <p14:creationId xmlns:p14="http://schemas.microsoft.com/office/powerpoint/2010/main" val="1002555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A78BBC-2E7C-4D6F-AC98-76F7A1A25985}" type="datetimeFigureOut">
              <a:rPr lang="en-GB" smtClean="0"/>
              <a:t>05/02/2016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ACA5061-CDBA-47CC-A554-B382FD93084D}" type="slidenum">
              <a:rPr lang="en-GB" smtClean="0"/>
              <a:t>‹#›</a:t>
            </a:fld>
            <a:endParaRPr lang="en-GB"/>
          </a:p>
        </p:txBody>
      </p:sp>
    </p:spTree>
    <p:extLst>
      <p:ext uri="{BB962C8B-B14F-4D97-AF65-F5344CB8AC3E}">
        <p14:creationId xmlns:p14="http://schemas.microsoft.com/office/powerpoint/2010/main" val="3311594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A78BBC-2E7C-4D6F-AC98-76F7A1A25985}" type="datetimeFigureOut">
              <a:rPr lang="en-GB" smtClean="0"/>
              <a:t>05/02/2016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ACA5061-CDBA-47CC-A554-B382FD93084D}" type="slidenum">
              <a:rPr lang="en-GB" smtClean="0"/>
              <a:t>‹#›</a:t>
            </a:fld>
            <a:endParaRPr lang="en-GB"/>
          </a:p>
        </p:txBody>
      </p:sp>
    </p:spTree>
    <p:extLst>
      <p:ext uri="{BB962C8B-B14F-4D97-AF65-F5344CB8AC3E}">
        <p14:creationId xmlns:p14="http://schemas.microsoft.com/office/powerpoint/2010/main" val="13689320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A78BBC-2E7C-4D6F-AC98-76F7A1A25985}" type="datetimeFigureOut">
              <a:rPr lang="en-GB" smtClean="0"/>
              <a:t>05/02/2016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ACA5061-CDBA-47CC-A554-B382FD93084D}" type="slidenum">
              <a:rPr lang="en-GB" smtClean="0"/>
              <a:t>‹#›</a:t>
            </a:fld>
            <a:endParaRPr lang="en-GB"/>
          </a:p>
        </p:txBody>
      </p:sp>
    </p:spTree>
    <p:extLst>
      <p:ext uri="{BB962C8B-B14F-4D97-AF65-F5344CB8AC3E}">
        <p14:creationId xmlns:p14="http://schemas.microsoft.com/office/powerpoint/2010/main" val="10851530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A78BBC-2E7C-4D6F-AC98-76F7A1A25985}" type="datetimeFigureOut">
              <a:rPr lang="en-GB" smtClean="0"/>
              <a:t>05/02/2016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CA5061-CDBA-47CC-A554-B382FD93084D}" type="slidenum">
              <a:rPr lang="en-GB" smtClean="0"/>
              <a:t>‹#›</a:t>
            </a:fld>
            <a:endParaRPr lang="en-GB"/>
          </a:p>
        </p:txBody>
      </p:sp>
    </p:spTree>
    <p:extLst>
      <p:ext uri="{BB962C8B-B14F-4D97-AF65-F5344CB8AC3E}">
        <p14:creationId xmlns:p14="http://schemas.microsoft.com/office/powerpoint/2010/main" val="11010181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eewiki.newint.org/index.php/2015:_news_from_around_the_world" TargetMode="External"/><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2348880"/>
            <a:ext cx="8568952" cy="2592287"/>
          </a:xfrm>
        </p:spPr>
        <p:txBody>
          <a:bodyPr>
            <a:noAutofit/>
          </a:bodyPr>
          <a:lstStyle/>
          <a:p>
            <a:r>
              <a:rPr lang="en-GB" sz="12000" b="1" dirty="0" smtClean="0"/>
              <a:t>News stories </a:t>
            </a:r>
            <a:r>
              <a:rPr lang="en-GB" sz="4000" b="1" dirty="0" smtClean="0"/>
              <a:t>(from 2015)</a:t>
            </a:r>
            <a:endParaRPr lang="en-GB" sz="4000" b="1" dirty="0"/>
          </a:p>
        </p:txBody>
      </p:sp>
      <p:sp>
        <p:nvSpPr>
          <p:cNvPr id="3" name="Subtitle 2"/>
          <p:cNvSpPr>
            <a:spLocks noGrp="1"/>
          </p:cNvSpPr>
          <p:nvPr>
            <p:ph type="subTitle" idx="1"/>
          </p:nvPr>
        </p:nvSpPr>
        <p:spPr>
          <a:xfrm>
            <a:off x="395536" y="5013176"/>
            <a:ext cx="8424936" cy="1080120"/>
          </a:xfrm>
        </p:spPr>
        <p:txBody>
          <a:bodyPr>
            <a:normAutofit fontScale="40000" lnSpcReduction="20000"/>
          </a:bodyPr>
          <a:lstStyle/>
          <a:p>
            <a:pPr>
              <a:defRPr/>
            </a:pPr>
            <a:r>
              <a:rPr lang="en-GB" sz="8000" b="1" dirty="0"/>
              <a:t>NEW INTERNATIONALIST  EASIER ENGLISH </a:t>
            </a:r>
          </a:p>
          <a:p>
            <a:pPr>
              <a:defRPr/>
            </a:pPr>
            <a:r>
              <a:rPr lang="en-GB" sz="8000" b="1" dirty="0"/>
              <a:t>Pre-Intermediate READY LESSON</a:t>
            </a:r>
          </a:p>
          <a:p>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872" y="332656"/>
            <a:ext cx="5578475" cy="1408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88640"/>
            <a:ext cx="2730500" cy="1878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49160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7200" b="1" dirty="0" smtClean="0"/>
              <a:t>Speaking:</a:t>
            </a:r>
            <a:endParaRPr lang="en-GB" sz="7200" b="1" dirty="0"/>
          </a:p>
        </p:txBody>
      </p:sp>
      <p:sp>
        <p:nvSpPr>
          <p:cNvPr id="3" name="Content Placeholder 2"/>
          <p:cNvSpPr>
            <a:spLocks noGrp="1"/>
          </p:cNvSpPr>
          <p:nvPr>
            <p:ph idx="1"/>
          </p:nvPr>
        </p:nvSpPr>
        <p:spPr>
          <a:xfrm>
            <a:off x="1785846" y="1340768"/>
            <a:ext cx="6900953" cy="4785395"/>
          </a:xfrm>
        </p:spPr>
        <p:txBody>
          <a:bodyPr>
            <a:noAutofit/>
          </a:bodyPr>
          <a:lstStyle/>
          <a:p>
            <a:pPr marL="0" indent="0">
              <a:buNone/>
            </a:pPr>
            <a:r>
              <a:rPr lang="en-GB" sz="4800" dirty="0"/>
              <a:t>I</a:t>
            </a:r>
            <a:r>
              <a:rPr lang="en-GB" sz="4800" dirty="0" smtClean="0"/>
              <a:t>n groups:</a:t>
            </a:r>
          </a:p>
          <a:p>
            <a:r>
              <a:rPr lang="en-GB" sz="4800" dirty="0" smtClean="0"/>
              <a:t> tell the others about your stories (problem and solution) and </a:t>
            </a:r>
          </a:p>
          <a:p>
            <a:r>
              <a:rPr lang="en-GB" sz="4800" dirty="0" smtClean="0"/>
              <a:t>ask questions about </a:t>
            </a:r>
          </a:p>
          <a:p>
            <a:pPr marL="0" indent="0">
              <a:buNone/>
            </a:pPr>
            <a:r>
              <a:rPr lang="en-GB" sz="4800" dirty="0" smtClean="0"/>
              <a:t>      their stories.</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97131" y="476672"/>
            <a:ext cx="1989197" cy="1368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51513" y="5445224"/>
            <a:ext cx="2072430" cy="1378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98300"/>
            <a:ext cx="1798693" cy="135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96613" y="3657471"/>
            <a:ext cx="1821177" cy="1212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518" y="2924945"/>
            <a:ext cx="2017503" cy="1338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2434" y="5229201"/>
            <a:ext cx="2307114" cy="1569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055377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9144000" cy="720080"/>
          </a:xfrm>
        </p:spPr>
        <p:txBody>
          <a:bodyPr>
            <a:normAutofit fontScale="90000"/>
          </a:bodyPr>
          <a:lstStyle/>
          <a:p>
            <a:r>
              <a:rPr lang="en-GB" sz="3200" b="1" dirty="0"/>
              <a:t>F</a:t>
            </a:r>
            <a:r>
              <a:rPr lang="en-GB" sz="3200" b="1" dirty="0" smtClean="0"/>
              <a:t>ind and correct the errors in these summaries (2 each)</a:t>
            </a:r>
            <a:r>
              <a:rPr lang="en-GB" sz="3200" dirty="0" smtClean="0"/>
              <a:t>:</a:t>
            </a:r>
            <a:endParaRPr lang="en-GB" sz="3200" dirty="0"/>
          </a:p>
        </p:txBody>
      </p:sp>
      <p:sp>
        <p:nvSpPr>
          <p:cNvPr id="3" name="Content Placeholder 2"/>
          <p:cNvSpPr>
            <a:spLocks noGrp="1"/>
          </p:cNvSpPr>
          <p:nvPr>
            <p:ph idx="1"/>
          </p:nvPr>
        </p:nvSpPr>
        <p:spPr>
          <a:xfrm>
            <a:off x="107504" y="836712"/>
            <a:ext cx="8928992" cy="5904656"/>
          </a:xfrm>
        </p:spPr>
        <p:txBody>
          <a:bodyPr>
            <a:normAutofit fontScale="92500" lnSpcReduction="10000"/>
          </a:bodyPr>
          <a:lstStyle/>
          <a:p>
            <a:pPr marL="0" indent="0">
              <a:buNone/>
            </a:pPr>
            <a:r>
              <a:rPr lang="en-GB" dirty="0" smtClean="0"/>
              <a:t>1/ In Liberia, there is no enough electricity, so many women installing solar panels.</a:t>
            </a:r>
          </a:p>
          <a:p>
            <a:pPr marL="0" indent="0">
              <a:buNone/>
            </a:pPr>
            <a:r>
              <a:rPr lang="en-GB" dirty="0" smtClean="0"/>
              <a:t>2/  In Bahrain</a:t>
            </a:r>
            <a:r>
              <a:rPr lang="en-GB" dirty="0"/>
              <a:t>,</a:t>
            </a:r>
            <a:r>
              <a:rPr lang="en-GB" dirty="0" smtClean="0"/>
              <a:t> the government </a:t>
            </a:r>
            <a:r>
              <a:rPr lang="en-GB" dirty="0" err="1" smtClean="0"/>
              <a:t>cutted</a:t>
            </a:r>
            <a:r>
              <a:rPr lang="en-GB" dirty="0" smtClean="0"/>
              <a:t> subsidies on meat from another countries, so people stopped eating meat.</a:t>
            </a:r>
          </a:p>
          <a:p>
            <a:pPr marL="0" indent="0">
              <a:buNone/>
            </a:pPr>
            <a:r>
              <a:rPr lang="en-GB" dirty="0" smtClean="0"/>
              <a:t>3/ In Pakistan, was a heatwave, so they having medical camps in the streets.</a:t>
            </a:r>
          </a:p>
          <a:p>
            <a:pPr marL="0" indent="0">
              <a:buNone/>
            </a:pPr>
            <a:r>
              <a:rPr lang="en-GB" dirty="0" smtClean="0"/>
              <a:t>4/ In Japan, they need to get rid the radioactive soil, so they puts it in bags.</a:t>
            </a:r>
          </a:p>
          <a:p>
            <a:pPr marL="0" indent="0">
              <a:buNone/>
            </a:pPr>
            <a:r>
              <a:rPr lang="en-GB" dirty="0" smtClean="0"/>
              <a:t>5/ In Niue, many people are leave the island, so they are invite immigrants from Tuvalu and increasing tourism.</a:t>
            </a:r>
          </a:p>
          <a:p>
            <a:pPr marL="0" indent="0">
              <a:buNone/>
            </a:pPr>
            <a:r>
              <a:rPr lang="en-GB" dirty="0" smtClean="0"/>
              <a:t>6/ In Argentina, there are child in hospital, so they have made a new laws to bring clowns into hospitals to reduce pain naturally.</a:t>
            </a:r>
          </a:p>
          <a:p>
            <a:pPr marL="0" indent="0">
              <a:buNone/>
            </a:pPr>
            <a:endParaRPr lang="en-GB" dirty="0"/>
          </a:p>
        </p:txBody>
      </p:sp>
    </p:spTree>
    <p:extLst>
      <p:ext uri="{BB962C8B-B14F-4D97-AF65-F5344CB8AC3E}">
        <p14:creationId xmlns:p14="http://schemas.microsoft.com/office/powerpoint/2010/main" val="9898498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3322712" cy="792088"/>
          </a:xfrm>
        </p:spPr>
        <p:txBody>
          <a:bodyPr>
            <a:normAutofit/>
          </a:bodyPr>
          <a:lstStyle/>
          <a:p>
            <a:r>
              <a:rPr lang="en-GB" dirty="0" smtClean="0"/>
              <a:t>Now check:</a:t>
            </a:r>
            <a:endParaRPr lang="en-GB" dirty="0"/>
          </a:p>
        </p:txBody>
      </p:sp>
      <p:sp>
        <p:nvSpPr>
          <p:cNvPr id="3" name="Content Placeholder 2"/>
          <p:cNvSpPr>
            <a:spLocks noGrp="1"/>
          </p:cNvSpPr>
          <p:nvPr>
            <p:ph idx="1"/>
          </p:nvPr>
        </p:nvSpPr>
        <p:spPr>
          <a:xfrm>
            <a:off x="179512" y="980728"/>
            <a:ext cx="8856984" cy="5760640"/>
          </a:xfrm>
        </p:spPr>
        <p:txBody>
          <a:bodyPr>
            <a:normAutofit fontScale="92500" lnSpcReduction="20000"/>
          </a:bodyPr>
          <a:lstStyle/>
          <a:p>
            <a:pPr marL="0" indent="0">
              <a:buNone/>
            </a:pPr>
            <a:r>
              <a:rPr lang="en-GB" dirty="0"/>
              <a:t>1/ In Liberia, there is </a:t>
            </a:r>
            <a:r>
              <a:rPr lang="en-GB" b="1" dirty="0" smtClean="0">
                <a:solidFill>
                  <a:srgbClr val="FF0000"/>
                </a:solidFill>
              </a:rPr>
              <a:t>not</a:t>
            </a:r>
            <a:r>
              <a:rPr lang="en-GB" dirty="0" smtClean="0"/>
              <a:t> </a:t>
            </a:r>
            <a:r>
              <a:rPr lang="en-GB" dirty="0"/>
              <a:t>enough electricity, so many women </a:t>
            </a:r>
            <a:r>
              <a:rPr lang="en-GB" b="1" dirty="0" smtClean="0">
                <a:solidFill>
                  <a:srgbClr val="FF0000"/>
                </a:solidFill>
              </a:rPr>
              <a:t>are installing </a:t>
            </a:r>
            <a:r>
              <a:rPr lang="en-GB" dirty="0"/>
              <a:t>solar panels.</a:t>
            </a:r>
          </a:p>
          <a:p>
            <a:pPr marL="0" indent="0">
              <a:buNone/>
            </a:pPr>
            <a:r>
              <a:rPr lang="en-GB" dirty="0"/>
              <a:t>2/  In Bahrain, the government </a:t>
            </a:r>
            <a:r>
              <a:rPr lang="en-GB" b="1" dirty="0" smtClean="0">
                <a:solidFill>
                  <a:srgbClr val="7030A0"/>
                </a:solidFill>
              </a:rPr>
              <a:t>cut</a:t>
            </a:r>
            <a:r>
              <a:rPr lang="en-GB" dirty="0" smtClean="0"/>
              <a:t> </a:t>
            </a:r>
            <a:r>
              <a:rPr lang="en-GB" dirty="0"/>
              <a:t>subsidies on meat from </a:t>
            </a:r>
            <a:r>
              <a:rPr lang="en-GB" b="1" dirty="0" smtClean="0">
                <a:solidFill>
                  <a:srgbClr val="7030A0"/>
                </a:solidFill>
              </a:rPr>
              <a:t>other</a:t>
            </a:r>
            <a:r>
              <a:rPr lang="en-GB" dirty="0" smtClean="0"/>
              <a:t> </a:t>
            </a:r>
            <a:r>
              <a:rPr lang="en-GB" dirty="0"/>
              <a:t>countries, so people stopped eating meat.</a:t>
            </a:r>
          </a:p>
          <a:p>
            <a:pPr marL="0" indent="0">
              <a:buNone/>
            </a:pPr>
            <a:r>
              <a:rPr lang="en-GB" dirty="0"/>
              <a:t>3/ In Pakistan, </a:t>
            </a:r>
            <a:r>
              <a:rPr lang="en-GB" b="1" dirty="0" smtClean="0">
                <a:solidFill>
                  <a:srgbClr val="FF0000"/>
                </a:solidFill>
              </a:rPr>
              <a:t>there</a:t>
            </a:r>
            <a:r>
              <a:rPr lang="en-GB" dirty="0" smtClean="0"/>
              <a:t> was </a:t>
            </a:r>
            <a:r>
              <a:rPr lang="en-GB" dirty="0"/>
              <a:t>a heatwave, so they </a:t>
            </a:r>
            <a:r>
              <a:rPr lang="en-GB" b="1" dirty="0">
                <a:solidFill>
                  <a:srgbClr val="FF0000"/>
                </a:solidFill>
              </a:rPr>
              <a:t>have</a:t>
            </a:r>
            <a:r>
              <a:rPr lang="en-GB" dirty="0"/>
              <a:t> medical camps in the streets.</a:t>
            </a:r>
          </a:p>
          <a:p>
            <a:pPr marL="0" indent="0">
              <a:buNone/>
            </a:pPr>
            <a:r>
              <a:rPr lang="en-GB" dirty="0"/>
              <a:t>4/ In Japan, they need to get rid </a:t>
            </a:r>
            <a:r>
              <a:rPr lang="en-GB" b="1" dirty="0" smtClean="0">
                <a:solidFill>
                  <a:srgbClr val="7030A0"/>
                </a:solidFill>
              </a:rPr>
              <a:t>of</a:t>
            </a:r>
            <a:r>
              <a:rPr lang="en-GB" dirty="0" smtClean="0"/>
              <a:t> the </a:t>
            </a:r>
            <a:r>
              <a:rPr lang="en-GB" dirty="0"/>
              <a:t>radioactive soil, so they </a:t>
            </a:r>
            <a:r>
              <a:rPr lang="en-GB" b="1" dirty="0" smtClean="0">
                <a:solidFill>
                  <a:srgbClr val="7030A0"/>
                </a:solidFill>
              </a:rPr>
              <a:t>put</a:t>
            </a:r>
            <a:r>
              <a:rPr lang="en-GB" dirty="0" smtClean="0"/>
              <a:t> </a:t>
            </a:r>
            <a:r>
              <a:rPr lang="en-GB" dirty="0"/>
              <a:t>it in bags.</a:t>
            </a:r>
          </a:p>
          <a:p>
            <a:pPr marL="0" indent="0">
              <a:buNone/>
            </a:pPr>
            <a:r>
              <a:rPr lang="en-GB" dirty="0"/>
              <a:t>5/ In Niue, many people </a:t>
            </a:r>
            <a:r>
              <a:rPr lang="en-GB" b="1" dirty="0">
                <a:solidFill>
                  <a:srgbClr val="FF0000"/>
                </a:solidFill>
              </a:rPr>
              <a:t>are </a:t>
            </a:r>
            <a:r>
              <a:rPr lang="en-GB" b="1" dirty="0" smtClean="0">
                <a:solidFill>
                  <a:srgbClr val="FF0000"/>
                </a:solidFill>
              </a:rPr>
              <a:t>leaving </a:t>
            </a:r>
            <a:r>
              <a:rPr lang="en-GB" dirty="0"/>
              <a:t>the island, so they </a:t>
            </a:r>
            <a:r>
              <a:rPr lang="en-GB" b="1" dirty="0">
                <a:solidFill>
                  <a:srgbClr val="FF0000"/>
                </a:solidFill>
              </a:rPr>
              <a:t>are </a:t>
            </a:r>
            <a:r>
              <a:rPr lang="en-GB" b="1" dirty="0" smtClean="0">
                <a:solidFill>
                  <a:srgbClr val="FF0000"/>
                </a:solidFill>
              </a:rPr>
              <a:t>inviting </a:t>
            </a:r>
            <a:r>
              <a:rPr lang="en-GB" dirty="0"/>
              <a:t>immigrants from Tuvalu and increasing tourism.</a:t>
            </a:r>
          </a:p>
          <a:p>
            <a:pPr marL="0" indent="0">
              <a:buNone/>
            </a:pPr>
            <a:r>
              <a:rPr lang="en-GB" dirty="0"/>
              <a:t>6/ In Argentina, there are </a:t>
            </a:r>
            <a:r>
              <a:rPr lang="en-GB" b="1" dirty="0" smtClean="0">
                <a:solidFill>
                  <a:srgbClr val="7030A0"/>
                </a:solidFill>
              </a:rPr>
              <a:t>children</a:t>
            </a:r>
            <a:r>
              <a:rPr lang="en-GB" dirty="0" smtClean="0"/>
              <a:t> </a:t>
            </a:r>
            <a:r>
              <a:rPr lang="en-GB" dirty="0"/>
              <a:t>in hospital, so they have made </a:t>
            </a:r>
            <a:r>
              <a:rPr lang="en-GB" b="1" dirty="0" smtClean="0">
                <a:solidFill>
                  <a:srgbClr val="7030A0"/>
                </a:solidFill>
              </a:rPr>
              <a:t>new </a:t>
            </a:r>
            <a:r>
              <a:rPr lang="en-GB" b="1" dirty="0">
                <a:solidFill>
                  <a:srgbClr val="7030A0"/>
                </a:solidFill>
              </a:rPr>
              <a:t>laws </a:t>
            </a:r>
            <a:r>
              <a:rPr lang="en-GB" dirty="0"/>
              <a:t>to bring clowns into hospitals to reduce pain naturally.</a:t>
            </a:r>
          </a:p>
          <a:p>
            <a:endParaRPr lang="en-GB" dirty="0"/>
          </a:p>
        </p:txBody>
      </p:sp>
    </p:spTree>
    <p:extLst>
      <p:ext uri="{BB962C8B-B14F-4D97-AF65-F5344CB8AC3E}">
        <p14:creationId xmlns:p14="http://schemas.microsoft.com/office/powerpoint/2010/main" val="3714432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936104"/>
          </a:xfrm>
        </p:spPr>
        <p:txBody>
          <a:bodyPr/>
          <a:lstStyle/>
          <a:p>
            <a:r>
              <a:rPr lang="en-GB" b="1" dirty="0" smtClean="0"/>
              <a:t>Speaking:</a:t>
            </a:r>
            <a:endParaRPr lang="en-GB" b="1" dirty="0"/>
          </a:p>
        </p:txBody>
      </p:sp>
      <p:sp>
        <p:nvSpPr>
          <p:cNvPr id="3" name="Content Placeholder 2"/>
          <p:cNvSpPr>
            <a:spLocks noGrp="1"/>
          </p:cNvSpPr>
          <p:nvPr>
            <p:ph idx="1"/>
          </p:nvPr>
        </p:nvSpPr>
        <p:spPr>
          <a:xfrm>
            <a:off x="179512" y="908720"/>
            <a:ext cx="8784976" cy="5760640"/>
          </a:xfrm>
        </p:spPr>
        <p:txBody>
          <a:bodyPr>
            <a:noAutofit/>
          </a:bodyPr>
          <a:lstStyle/>
          <a:p>
            <a:pPr marL="0" indent="0">
              <a:buNone/>
            </a:pPr>
            <a:r>
              <a:rPr lang="en-GB" sz="4600" dirty="0" smtClean="0"/>
              <a:t>In groups, put the stories in order:</a:t>
            </a:r>
          </a:p>
          <a:p>
            <a:pPr marL="514350" indent="-514350">
              <a:buAutoNum type="alphaLcParenR"/>
            </a:pPr>
            <a:r>
              <a:rPr lang="en-GB" sz="4600" dirty="0" smtClean="0"/>
              <a:t>Which did you </a:t>
            </a:r>
            <a:r>
              <a:rPr lang="en-GB" sz="4600" u="sng" dirty="0" smtClean="0"/>
              <a:t>like best </a:t>
            </a:r>
            <a:r>
              <a:rPr lang="en-GB" sz="4600" dirty="0" smtClean="0"/>
              <a:t>– </a:t>
            </a:r>
            <a:r>
              <a:rPr lang="en-GB" sz="4600" u="sng" dirty="0" smtClean="0"/>
              <a:t>and why?</a:t>
            </a:r>
          </a:p>
          <a:p>
            <a:pPr marL="514350" indent="-514350">
              <a:buAutoNum type="alphaLcParenR"/>
            </a:pPr>
            <a:r>
              <a:rPr lang="en-GB" sz="4600" dirty="0" smtClean="0"/>
              <a:t>Which stories are </a:t>
            </a:r>
            <a:r>
              <a:rPr lang="en-GB" sz="4600" u="sng" dirty="0" smtClean="0"/>
              <a:t>most positive </a:t>
            </a:r>
            <a:r>
              <a:rPr lang="en-GB" sz="4600" dirty="0" smtClean="0"/>
              <a:t>– </a:t>
            </a:r>
            <a:r>
              <a:rPr lang="en-GB" sz="4600" u="sng" dirty="0" smtClean="0"/>
              <a:t>and why?</a:t>
            </a:r>
          </a:p>
          <a:p>
            <a:pPr marL="514350" indent="-514350">
              <a:buAutoNum type="alphaLcParenR"/>
            </a:pPr>
            <a:r>
              <a:rPr lang="en-GB" sz="4600" dirty="0" smtClean="0"/>
              <a:t>Which stories are </a:t>
            </a:r>
            <a:r>
              <a:rPr lang="en-GB" sz="4600" u="sng" dirty="0" smtClean="0"/>
              <a:t>most important </a:t>
            </a:r>
            <a:r>
              <a:rPr lang="en-GB" sz="4600" dirty="0" smtClean="0"/>
              <a:t>(for the world) – </a:t>
            </a:r>
            <a:r>
              <a:rPr lang="en-GB" sz="4600" u="sng" dirty="0" smtClean="0"/>
              <a:t>and why?</a:t>
            </a:r>
            <a:endParaRPr lang="en-GB" sz="4600" u="sng"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880" y="2564904"/>
            <a:ext cx="1247952" cy="939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6057" y="2551517"/>
            <a:ext cx="1440160" cy="952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8264" y="2551518"/>
            <a:ext cx="1465410" cy="9739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52319" y="5661248"/>
            <a:ext cx="1603447" cy="1087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10267" y="4149080"/>
            <a:ext cx="1396646" cy="92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3"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290185" y="4062200"/>
            <a:ext cx="1472774" cy="1016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269622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410944" cy="1143000"/>
          </a:xfrm>
        </p:spPr>
        <p:txBody>
          <a:bodyPr>
            <a:normAutofit/>
          </a:bodyPr>
          <a:lstStyle/>
          <a:p>
            <a:r>
              <a:rPr lang="en-GB" sz="6000" b="1" dirty="0" smtClean="0"/>
              <a:t>Homework:</a:t>
            </a:r>
            <a:endParaRPr lang="en-GB" sz="6000" b="1" dirty="0"/>
          </a:p>
        </p:txBody>
      </p:sp>
      <p:sp>
        <p:nvSpPr>
          <p:cNvPr id="3" name="Content Placeholder 2"/>
          <p:cNvSpPr>
            <a:spLocks noGrp="1"/>
          </p:cNvSpPr>
          <p:nvPr>
            <p:ph idx="1"/>
          </p:nvPr>
        </p:nvSpPr>
        <p:spPr>
          <a:xfrm>
            <a:off x="179512" y="1600200"/>
            <a:ext cx="8507288" cy="4525963"/>
          </a:xfrm>
        </p:spPr>
        <p:txBody>
          <a:bodyPr>
            <a:normAutofit/>
          </a:bodyPr>
          <a:lstStyle/>
          <a:p>
            <a:pPr marL="0" indent="0">
              <a:buNone/>
            </a:pPr>
            <a:r>
              <a:rPr lang="en-GB" sz="4000" dirty="0" smtClean="0"/>
              <a:t>1/ Read more short news stories here:</a:t>
            </a:r>
          </a:p>
          <a:p>
            <a:pPr marL="0" indent="0">
              <a:buNone/>
            </a:pPr>
            <a:r>
              <a:rPr lang="en-GB" sz="4000" dirty="0">
                <a:hlinkClick r:id="rId2"/>
              </a:rPr>
              <a:t>http://eewiki.newint.org/index.php/2015:_</a:t>
            </a:r>
            <a:r>
              <a:rPr lang="en-GB" sz="4000" dirty="0" smtClean="0">
                <a:hlinkClick r:id="rId2"/>
              </a:rPr>
              <a:t>news_from_around_the_world</a:t>
            </a:r>
            <a:endParaRPr lang="en-GB" sz="4000" dirty="0" smtClean="0"/>
          </a:p>
          <a:p>
            <a:pPr marL="0" indent="0">
              <a:buNone/>
            </a:pPr>
            <a:r>
              <a:rPr lang="en-GB" sz="4000" dirty="0" smtClean="0"/>
              <a:t>2/ Choose 2 stories and write a short summary about the problem and solution. </a:t>
            </a:r>
            <a:endParaRPr lang="en-GB" sz="40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16216" y="4991768"/>
            <a:ext cx="2376264" cy="1594917"/>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60233" y="44829"/>
            <a:ext cx="2379356" cy="1583971"/>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78358" y="5194446"/>
            <a:ext cx="2589786" cy="1588987"/>
          </a:xfrm>
          <a:prstGeom prst="rect">
            <a:avLst/>
          </a:prstGeom>
        </p:spPr>
      </p:pic>
    </p:spTree>
    <p:extLst>
      <p:ext uri="{BB962C8B-B14F-4D97-AF65-F5344CB8AC3E}">
        <p14:creationId xmlns:p14="http://schemas.microsoft.com/office/powerpoint/2010/main" val="34684570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6600" b="1" dirty="0" smtClean="0"/>
              <a:t>This lesson:</a:t>
            </a:r>
            <a:endParaRPr lang="en-GB" sz="6600" b="1" dirty="0"/>
          </a:p>
        </p:txBody>
      </p:sp>
      <p:sp>
        <p:nvSpPr>
          <p:cNvPr id="3" name="Content Placeholder 2"/>
          <p:cNvSpPr>
            <a:spLocks noGrp="1"/>
          </p:cNvSpPr>
          <p:nvPr>
            <p:ph sz="half" idx="1"/>
          </p:nvPr>
        </p:nvSpPr>
        <p:spPr>
          <a:xfrm>
            <a:off x="179512" y="1340768"/>
            <a:ext cx="4316288" cy="4785395"/>
          </a:xfrm>
        </p:spPr>
        <p:txBody>
          <a:bodyPr>
            <a:normAutofit/>
          </a:bodyPr>
          <a:lstStyle/>
          <a:p>
            <a:r>
              <a:rPr lang="en-GB" sz="6000" b="1" dirty="0" smtClean="0"/>
              <a:t>Speaking</a:t>
            </a:r>
          </a:p>
          <a:p>
            <a:r>
              <a:rPr lang="en-GB" sz="6000" b="1" dirty="0" smtClean="0"/>
              <a:t>Reading</a:t>
            </a:r>
          </a:p>
          <a:p>
            <a:r>
              <a:rPr lang="en-GB" sz="6000" b="1" dirty="0" smtClean="0"/>
              <a:t>Vocabulary</a:t>
            </a:r>
          </a:p>
          <a:p>
            <a:r>
              <a:rPr lang="en-GB" sz="6000" b="1" dirty="0" smtClean="0"/>
              <a:t>Grammar</a:t>
            </a:r>
          </a:p>
        </p:txBody>
      </p:sp>
      <p:sp>
        <p:nvSpPr>
          <p:cNvPr id="4" name="Content Placeholder 3"/>
          <p:cNvSpPr>
            <a:spLocks noGrp="1"/>
          </p:cNvSpPr>
          <p:nvPr>
            <p:ph sz="half" idx="2"/>
          </p:nvPr>
        </p:nvSpPr>
        <p:spPr/>
        <p:txBody>
          <a:bodyPr>
            <a:noAutofit/>
          </a:bodyPr>
          <a:lstStyle/>
          <a:p>
            <a:pPr marL="0" indent="0">
              <a:buNone/>
            </a:pPr>
            <a:r>
              <a:rPr lang="en-GB" sz="4000" b="1" dirty="0" smtClean="0">
                <a:solidFill>
                  <a:srgbClr val="FF0000"/>
                </a:solidFill>
              </a:rPr>
              <a:t>Why do you need these?</a:t>
            </a:r>
          </a:p>
          <a:p>
            <a:pPr marL="0" indent="0">
              <a:buNone/>
            </a:pPr>
            <a:r>
              <a:rPr lang="en-GB" sz="4000" b="1" dirty="0" smtClean="0">
                <a:solidFill>
                  <a:srgbClr val="FF0000"/>
                </a:solidFill>
              </a:rPr>
              <a:t>Which is most important for you?</a:t>
            </a:r>
          </a:p>
          <a:p>
            <a:pPr marL="0" indent="0">
              <a:buNone/>
            </a:pPr>
            <a:r>
              <a:rPr lang="en-GB" sz="4000" b="1" dirty="0" smtClean="0">
                <a:solidFill>
                  <a:srgbClr val="FF0000"/>
                </a:solidFill>
              </a:rPr>
              <a:t>How do they </a:t>
            </a:r>
            <a:r>
              <a:rPr lang="en-GB" sz="4000" b="1" dirty="0" smtClean="0">
                <a:solidFill>
                  <a:srgbClr val="FF0000"/>
                </a:solidFill>
              </a:rPr>
              <a:t>help?</a:t>
            </a:r>
            <a:endParaRPr lang="en-GB" sz="4000" b="1" dirty="0">
              <a:solidFill>
                <a:srgbClr val="FF0000"/>
              </a:solidFill>
            </a:endParaRPr>
          </a:p>
        </p:txBody>
      </p:sp>
    </p:spTree>
    <p:extLst>
      <p:ext uri="{BB962C8B-B14F-4D97-AF65-F5344CB8AC3E}">
        <p14:creationId xmlns:p14="http://schemas.microsoft.com/office/powerpoint/2010/main" val="20292309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3"/>
            <a:ext cx="8435280" cy="864096"/>
          </a:xfrm>
        </p:spPr>
        <p:txBody>
          <a:bodyPr>
            <a:normAutofit/>
          </a:bodyPr>
          <a:lstStyle/>
          <a:p>
            <a:r>
              <a:rPr lang="en-GB" sz="3600" b="1" dirty="0" smtClean="0"/>
              <a:t>What do you think these stories are about?</a:t>
            </a:r>
            <a:endParaRPr lang="en-GB" sz="3600" b="1" dirty="0"/>
          </a:p>
        </p:txBody>
      </p:sp>
      <p:sp>
        <p:nvSpPr>
          <p:cNvPr id="4" name="Content Placeholder 3"/>
          <p:cNvSpPr>
            <a:spLocks noGrp="1"/>
          </p:cNvSpPr>
          <p:nvPr>
            <p:ph idx="1"/>
          </p:nvPr>
        </p:nvSpPr>
        <p:spPr>
          <a:xfrm>
            <a:off x="323528" y="1268760"/>
            <a:ext cx="8496944" cy="5328592"/>
          </a:xfrm>
        </p:spPr>
        <p:txBody>
          <a:bodyPr/>
          <a:lstStyle/>
          <a:p>
            <a:pPr marL="0" indent="0">
              <a:buNone/>
            </a:pPr>
            <a:r>
              <a:rPr lang="en-GB" dirty="0"/>
              <a:t>a</a:t>
            </a:r>
            <a:r>
              <a:rPr lang="en-GB" dirty="0" smtClean="0"/>
              <a:t>/                                    </a:t>
            </a:r>
            <a:r>
              <a:rPr lang="en-GB" dirty="0"/>
              <a:t>b</a:t>
            </a:r>
            <a:r>
              <a:rPr lang="en-GB" dirty="0" smtClean="0"/>
              <a:t>/</a:t>
            </a:r>
          </a:p>
          <a:p>
            <a:pPr marL="0" indent="0">
              <a:buNone/>
            </a:pPr>
            <a:endParaRPr lang="en-GB" dirty="0"/>
          </a:p>
          <a:p>
            <a:pPr marL="0" indent="0">
              <a:buNone/>
            </a:pPr>
            <a:endParaRPr lang="en-GB" dirty="0"/>
          </a:p>
          <a:p>
            <a:pPr marL="0" indent="0">
              <a:buNone/>
            </a:pPr>
            <a:r>
              <a:rPr lang="en-GB" dirty="0" smtClean="0"/>
              <a:t>          c/                                            </a:t>
            </a:r>
            <a:r>
              <a:rPr lang="en-GB" dirty="0"/>
              <a:t>d</a:t>
            </a:r>
            <a:r>
              <a:rPr lang="en-GB" dirty="0" smtClean="0"/>
              <a:t>/</a:t>
            </a:r>
          </a:p>
          <a:p>
            <a:pPr marL="0" indent="0">
              <a:buNone/>
            </a:pPr>
            <a:endParaRPr lang="en-GB" dirty="0"/>
          </a:p>
          <a:p>
            <a:pPr marL="0" indent="0">
              <a:buNone/>
            </a:pPr>
            <a:endParaRPr lang="en-GB" dirty="0" smtClean="0"/>
          </a:p>
          <a:p>
            <a:pPr marL="0" indent="0">
              <a:buNone/>
            </a:pPr>
            <a:r>
              <a:rPr lang="en-GB" dirty="0"/>
              <a:t>e</a:t>
            </a:r>
            <a:r>
              <a:rPr lang="en-GB" dirty="0" smtClean="0"/>
              <a:t>/                                             </a:t>
            </a:r>
            <a:r>
              <a:rPr lang="en-GB" dirty="0"/>
              <a:t>f</a:t>
            </a:r>
            <a:r>
              <a:rPr lang="en-GB" dirty="0" smtClean="0"/>
              <a:t>/</a:t>
            </a:r>
            <a:endParaRPr lang="en-GB"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44008" y="986873"/>
            <a:ext cx="2448273" cy="1832708"/>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28966" y="2994288"/>
            <a:ext cx="2731293" cy="1874872"/>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56177" y="2852937"/>
            <a:ext cx="2918704" cy="1944154"/>
          </a:xfrm>
          <a:prstGeom prst="rect">
            <a:avLst/>
          </a:prstGeom>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71600" y="4985381"/>
            <a:ext cx="2736502" cy="1818151"/>
          </a:xfrm>
          <a:prstGeom prst="rect">
            <a:avLst/>
          </a:prstGeom>
        </p:spPr>
      </p:pic>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64088" y="4985382"/>
            <a:ext cx="2668430" cy="1818151"/>
          </a:xfrm>
          <a:prstGeom prst="rect">
            <a:avLst/>
          </a:prstGeom>
        </p:spPr>
      </p:pic>
      <p:sp>
        <p:nvSpPr>
          <p:cNvPr id="15" name="TextBox 14"/>
          <p:cNvSpPr txBox="1"/>
          <p:nvPr/>
        </p:nvSpPr>
        <p:spPr>
          <a:xfrm>
            <a:off x="7236295" y="908721"/>
            <a:ext cx="1838585" cy="1815882"/>
          </a:xfrm>
          <a:prstGeom prst="rect">
            <a:avLst/>
          </a:prstGeom>
          <a:noFill/>
        </p:spPr>
        <p:txBody>
          <a:bodyPr wrap="square" rtlCol="0">
            <a:spAutoFit/>
          </a:bodyPr>
          <a:lstStyle/>
          <a:p>
            <a:r>
              <a:rPr lang="en-GB" sz="2800" b="1" dirty="0" smtClean="0"/>
              <a:t>And which country are they from?</a:t>
            </a:r>
            <a:endParaRPr lang="en-GB" sz="2800" b="1" dirty="0"/>
          </a:p>
        </p:txBody>
      </p:sp>
      <p:pic>
        <p:nvPicPr>
          <p:cNvPr id="13" name="Pictur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71600" y="986873"/>
            <a:ext cx="2743948" cy="1827748"/>
          </a:xfrm>
          <a:prstGeom prst="rect">
            <a:avLst/>
          </a:prstGeom>
        </p:spPr>
      </p:pic>
    </p:spTree>
    <p:extLst>
      <p:ext uri="{BB962C8B-B14F-4D97-AF65-F5344CB8AC3E}">
        <p14:creationId xmlns:p14="http://schemas.microsoft.com/office/powerpoint/2010/main" val="4554216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5544616" cy="576064"/>
          </a:xfrm>
        </p:spPr>
        <p:txBody>
          <a:bodyPr>
            <a:normAutofit fontScale="90000"/>
          </a:bodyPr>
          <a:lstStyle/>
          <a:p>
            <a:r>
              <a:rPr lang="en-GB" dirty="0" smtClean="0"/>
              <a:t>Match stories to photos:</a:t>
            </a:r>
            <a:endParaRPr lang="en-GB" dirty="0"/>
          </a:p>
        </p:txBody>
      </p:sp>
      <p:sp>
        <p:nvSpPr>
          <p:cNvPr id="3" name="Content Placeholder 2"/>
          <p:cNvSpPr>
            <a:spLocks noGrp="1"/>
          </p:cNvSpPr>
          <p:nvPr>
            <p:ph idx="1"/>
          </p:nvPr>
        </p:nvSpPr>
        <p:spPr>
          <a:xfrm>
            <a:off x="107504" y="620688"/>
            <a:ext cx="9036496" cy="6237312"/>
          </a:xfrm>
        </p:spPr>
        <p:txBody>
          <a:bodyPr>
            <a:normAutofit fontScale="47500" lnSpcReduction="20000"/>
          </a:bodyPr>
          <a:lstStyle/>
          <a:p>
            <a:pPr marL="0" indent="0">
              <a:buNone/>
            </a:pPr>
            <a:r>
              <a:rPr lang="en-GB" sz="3400" u="sng" dirty="0"/>
              <a:t>1) LIBERIA, AFRICA</a:t>
            </a:r>
            <a:r>
              <a:rPr lang="en-GB" sz="3400" dirty="0"/>
              <a:t> Sunshine ladies. In Liberia, women solar engineers install and manage solar lamps in their communities. Many villages do not have electrical power. Most of this was destroyed in Liberia’s 14-year civil war. This ended in 2003. In 2009, a National Energy Policy decided they must have 30-per-cent renewable power generation by the end of 2015. The sunshine ladies are helping this. Women are now 54 per cent of workers in Liberia. </a:t>
            </a:r>
          </a:p>
          <a:p>
            <a:pPr marL="0" indent="0">
              <a:buNone/>
            </a:pPr>
            <a:r>
              <a:rPr lang="en-GB" sz="3400" u="sng" dirty="0"/>
              <a:t>2) BAHRAIN, MIDDLE EAST</a:t>
            </a:r>
            <a:r>
              <a:rPr lang="en-GB" sz="3400" dirty="0"/>
              <a:t> A cat eats small bits of meat in the meat market. At the start of 2015, the government told the people of Bahrain there would not be enough meat because they cut subsidies on meat imports. But in October, the low oil prices made the economy worse. So the government stopped subsidies on meat completely. So the price of meat doubled, and people stopped buying it. </a:t>
            </a:r>
            <a:endParaRPr lang="en-GB" sz="3400" dirty="0" smtClean="0"/>
          </a:p>
          <a:p>
            <a:pPr marL="0" indent="0">
              <a:buNone/>
            </a:pPr>
            <a:r>
              <a:rPr lang="en-GB" sz="3400" u="sng" dirty="0"/>
              <a:t>3) PAKISTAN, ASIA</a:t>
            </a:r>
            <a:r>
              <a:rPr lang="en-GB" sz="3400" dirty="0"/>
              <a:t> Very hot weather in Karachi: a man under a public water tap </a:t>
            </a:r>
            <a:r>
              <a:rPr lang="en-GB" sz="3400" dirty="0" smtClean="0"/>
              <a:t>after he filled </a:t>
            </a:r>
            <a:r>
              <a:rPr lang="en-GB" sz="3400" dirty="0"/>
              <a:t>bottles. More than 800 people died in Sindh (south Pakistan) in the terrible heatwave in June. There were emergency medical paramilitary camps in the streets. Temperatures went up to 45˚C (113˚F). There were long power cuts so many people could not use air-conditioning and fans. Many people said local authorities did not do enough. </a:t>
            </a:r>
          </a:p>
          <a:p>
            <a:pPr marL="0" indent="0">
              <a:buNone/>
            </a:pPr>
            <a:r>
              <a:rPr lang="en-GB" sz="3400" u="sng" dirty="0"/>
              <a:t>4) JAPAN, ASIA</a:t>
            </a:r>
            <a:r>
              <a:rPr lang="en-GB" sz="3400" dirty="0"/>
              <a:t> There are 5.5 million black sacks of radiation-contaminated soil around in Fukushima province. The government is still cleaning up after the 2011 nuclear disaster. There are hundreds of square kilometres that no-one can enter because of radioactivity. They have put thousands of tonnes of topsoil in bags, but there is nowhere to keep the radioactive material. There could be 20 million bags when the clean-up operations end in 2017. </a:t>
            </a:r>
            <a:endParaRPr lang="en-GB" sz="3400" dirty="0" smtClean="0"/>
          </a:p>
          <a:p>
            <a:pPr marL="0" indent="0">
              <a:buNone/>
            </a:pPr>
            <a:r>
              <a:rPr lang="en-GB" sz="3400" u="sng" dirty="0"/>
              <a:t>5) NIUE/NEW ZEALAND </a:t>
            </a:r>
            <a:r>
              <a:rPr lang="en-GB" sz="3400" dirty="0"/>
              <a:t>Government worker </a:t>
            </a:r>
            <a:r>
              <a:rPr lang="en-GB" sz="3400" dirty="0" err="1"/>
              <a:t>Foag</a:t>
            </a:r>
            <a:r>
              <a:rPr lang="en-GB" sz="3400" dirty="0"/>
              <a:t> </a:t>
            </a:r>
            <a:r>
              <a:rPr lang="en-GB" sz="3400" dirty="0" err="1"/>
              <a:t>Kaiuha</a:t>
            </a:r>
            <a:r>
              <a:rPr lang="en-GB" sz="3400" dirty="0"/>
              <a:t> and his wife Nera live on the Pacific island of Niue. But about 90-95 per cent of the population – about 20,000 people – have moved to New Zealand/</a:t>
            </a:r>
            <a:r>
              <a:rPr lang="en-GB" sz="3400" dirty="0" err="1"/>
              <a:t>Aotearoa</a:t>
            </a:r>
            <a:r>
              <a:rPr lang="en-GB" sz="3400" dirty="0"/>
              <a:t>, where there are more jobs and better opportunities. Only 1,500 people still live there. So the government has invited immigrants from Tuvalu, an island nearby. Tuvalu has problems with rising sea levels caused by climate change. In 2015, the New Zealand foreign minister said they are investing NZ$7.5-million in expanding a resort on the island. They say that tourism is very important to getting Niue independent again.</a:t>
            </a:r>
            <a:endParaRPr lang="en-GB" sz="3400" u="sng" dirty="0"/>
          </a:p>
          <a:p>
            <a:pPr marL="0" indent="0">
              <a:buNone/>
            </a:pPr>
            <a:r>
              <a:rPr lang="en-GB" sz="3400" u="sng" dirty="0" smtClean="0"/>
              <a:t>6</a:t>
            </a:r>
            <a:r>
              <a:rPr lang="en-GB" sz="3400" u="sng" dirty="0"/>
              <a:t>) ARGENTINA, S.AMERICA </a:t>
            </a:r>
            <a:r>
              <a:rPr lang="en-GB" sz="3400" dirty="0"/>
              <a:t>A new law (May 2015) in the province of Buenos Aires says that children’s hospitals must have trained clowns. ‘Clown doctors’ do not need a medical degree, but Rubén </a:t>
            </a:r>
            <a:r>
              <a:rPr lang="en-GB" sz="3400" dirty="0" err="1"/>
              <a:t>Darío</a:t>
            </a:r>
            <a:r>
              <a:rPr lang="en-GB" sz="3400" dirty="0"/>
              <a:t> </a:t>
            </a:r>
            <a:r>
              <a:rPr lang="en-GB" sz="3400" dirty="0" err="1"/>
              <a:t>Golia</a:t>
            </a:r>
            <a:r>
              <a:rPr lang="en-GB" sz="3400" dirty="0"/>
              <a:t> from congress, who introduced the law, believes they will help the work of doctors. ‘When we laugh, we produce encephalin, which, like morphine, can reduce pain,’ he explained. </a:t>
            </a:r>
          </a:p>
          <a:p>
            <a:pPr marL="0" indent="0">
              <a:buNone/>
            </a:pPr>
            <a:endParaRPr lang="en-GB" dirty="0"/>
          </a:p>
          <a:p>
            <a:pPr marL="0" indent="0">
              <a:buNone/>
            </a:pPr>
            <a:endParaRPr lang="en-GB" dirty="0"/>
          </a:p>
          <a:p>
            <a:endParaRPr lang="en-GB" dirty="0"/>
          </a:p>
        </p:txBody>
      </p:sp>
    </p:spTree>
    <p:extLst>
      <p:ext uri="{BB962C8B-B14F-4D97-AF65-F5344CB8AC3E}">
        <p14:creationId xmlns:p14="http://schemas.microsoft.com/office/powerpoint/2010/main" val="30136479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7504" y="0"/>
            <a:ext cx="8856984" cy="836712"/>
          </a:xfrm>
        </p:spPr>
        <p:txBody>
          <a:bodyPr>
            <a:normAutofit fontScale="90000"/>
          </a:bodyPr>
          <a:lstStyle/>
          <a:p>
            <a:r>
              <a:rPr lang="en-GB" b="1" dirty="0" smtClean="0"/>
              <a:t>Vocabulary – match word and definition</a:t>
            </a:r>
            <a:endParaRPr lang="en-GB" b="1" dirty="0"/>
          </a:p>
        </p:txBody>
      </p:sp>
      <p:sp>
        <p:nvSpPr>
          <p:cNvPr id="5" name="Content Placeholder 4"/>
          <p:cNvSpPr>
            <a:spLocks noGrp="1"/>
          </p:cNvSpPr>
          <p:nvPr>
            <p:ph sz="half" idx="1"/>
          </p:nvPr>
        </p:nvSpPr>
        <p:spPr>
          <a:xfrm>
            <a:off x="107504" y="908720"/>
            <a:ext cx="2592288" cy="5688632"/>
          </a:xfrm>
        </p:spPr>
        <p:txBody>
          <a:bodyPr>
            <a:normAutofit fontScale="92500" lnSpcReduction="20000"/>
          </a:bodyPr>
          <a:lstStyle/>
          <a:p>
            <a:pPr marL="0" indent="0">
              <a:buNone/>
            </a:pPr>
            <a:r>
              <a:rPr lang="en-GB" b="1" dirty="0" smtClean="0"/>
              <a:t>a) subsidy</a:t>
            </a:r>
          </a:p>
          <a:p>
            <a:pPr marL="0" indent="0">
              <a:buNone/>
            </a:pPr>
            <a:r>
              <a:rPr lang="en-GB" b="1" dirty="0" smtClean="0"/>
              <a:t>b) solar engineer</a:t>
            </a:r>
          </a:p>
          <a:p>
            <a:pPr marL="0" indent="0">
              <a:buNone/>
            </a:pPr>
            <a:r>
              <a:rPr lang="en-GB" b="1" dirty="0" smtClean="0"/>
              <a:t>c) tap</a:t>
            </a:r>
          </a:p>
          <a:p>
            <a:pPr marL="0" indent="0">
              <a:buNone/>
            </a:pPr>
            <a:r>
              <a:rPr lang="en-GB" b="1" dirty="0" smtClean="0"/>
              <a:t>d) radiation</a:t>
            </a:r>
          </a:p>
          <a:p>
            <a:pPr marL="0" indent="0">
              <a:buNone/>
            </a:pPr>
            <a:r>
              <a:rPr lang="en-GB" b="1" dirty="0"/>
              <a:t>e</a:t>
            </a:r>
            <a:r>
              <a:rPr lang="en-GB" b="1" dirty="0" smtClean="0"/>
              <a:t>) heatwave</a:t>
            </a:r>
          </a:p>
          <a:p>
            <a:pPr marL="0" indent="0">
              <a:buNone/>
            </a:pPr>
            <a:r>
              <a:rPr lang="en-GB" b="1" dirty="0"/>
              <a:t>f</a:t>
            </a:r>
            <a:r>
              <a:rPr lang="en-GB" b="1" dirty="0" smtClean="0"/>
              <a:t>) </a:t>
            </a:r>
            <a:r>
              <a:rPr lang="en-GB" b="1" dirty="0"/>
              <a:t>t</a:t>
            </a:r>
            <a:r>
              <a:rPr lang="en-GB" b="1" dirty="0" smtClean="0"/>
              <a:t>o invest</a:t>
            </a:r>
          </a:p>
          <a:p>
            <a:pPr marL="0" indent="0">
              <a:buNone/>
            </a:pPr>
            <a:r>
              <a:rPr lang="en-GB" b="1" dirty="0"/>
              <a:t>g</a:t>
            </a:r>
            <a:r>
              <a:rPr lang="en-GB" b="1" dirty="0" smtClean="0"/>
              <a:t>) to contaminate</a:t>
            </a:r>
          </a:p>
          <a:p>
            <a:pPr marL="0" indent="0">
              <a:buNone/>
            </a:pPr>
            <a:r>
              <a:rPr lang="en-GB" b="1" dirty="0"/>
              <a:t>h</a:t>
            </a:r>
            <a:r>
              <a:rPr lang="en-GB" b="1" dirty="0" smtClean="0"/>
              <a:t>) renewable energy</a:t>
            </a:r>
          </a:p>
          <a:p>
            <a:pPr marL="0" indent="0">
              <a:buNone/>
            </a:pPr>
            <a:r>
              <a:rPr lang="en-GB" b="1" dirty="0" smtClean="0"/>
              <a:t>i) clown</a:t>
            </a:r>
          </a:p>
          <a:p>
            <a:pPr marL="0" indent="0">
              <a:buNone/>
            </a:pPr>
            <a:r>
              <a:rPr lang="en-GB" b="1" dirty="0" smtClean="0"/>
              <a:t>j) morphine</a:t>
            </a:r>
          </a:p>
          <a:p>
            <a:pPr marL="0" indent="0">
              <a:buNone/>
            </a:pPr>
            <a:r>
              <a:rPr lang="en-GB" b="1" dirty="0" smtClean="0"/>
              <a:t>k) topsoi</a:t>
            </a:r>
            <a:r>
              <a:rPr lang="en-GB" b="1" dirty="0"/>
              <a:t>l</a:t>
            </a:r>
            <a:endParaRPr lang="en-GB" b="1" dirty="0" smtClean="0"/>
          </a:p>
          <a:p>
            <a:pPr marL="514350" indent="-514350">
              <a:buAutoNum type="alphaLcParenR"/>
            </a:pPr>
            <a:endParaRPr lang="en-GB" dirty="0"/>
          </a:p>
        </p:txBody>
      </p:sp>
      <p:sp>
        <p:nvSpPr>
          <p:cNvPr id="6" name="Content Placeholder 5"/>
          <p:cNvSpPr>
            <a:spLocks noGrp="1"/>
          </p:cNvSpPr>
          <p:nvPr>
            <p:ph sz="half" idx="2"/>
          </p:nvPr>
        </p:nvSpPr>
        <p:spPr>
          <a:xfrm>
            <a:off x="2699792" y="764704"/>
            <a:ext cx="6444208" cy="5976664"/>
          </a:xfrm>
        </p:spPr>
        <p:txBody>
          <a:bodyPr>
            <a:normAutofit fontScale="92500" lnSpcReduction="20000"/>
          </a:bodyPr>
          <a:lstStyle/>
          <a:p>
            <a:pPr marL="0" indent="0">
              <a:buNone/>
            </a:pPr>
            <a:r>
              <a:rPr lang="en-GB" dirty="0" smtClean="0"/>
              <a:t>1/ to put money in a project – and hope to make more money</a:t>
            </a:r>
          </a:p>
          <a:p>
            <a:pPr marL="0" indent="0">
              <a:buNone/>
            </a:pPr>
            <a:r>
              <a:rPr lang="en-GB" dirty="0" smtClean="0"/>
              <a:t>2/ a long time of very hot weather</a:t>
            </a:r>
          </a:p>
          <a:p>
            <a:pPr marL="0" indent="0">
              <a:buNone/>
            </a:pPr>
            <a:r>
              <a:rPr lang="en-GB" dirty="0" smtClean="0"/>
              <a:t>3/ to add poison or pollution to something</a:t>
            </a:r>
          </a:p>
          <a:p>
            <a:pPr marL="0" indent="0">
              <a:buNone/>
            </a:pPr>
            <a:r>
              <a:rPr lang="en-GB" dirty="0" smtClean="0"/>
              <a:t>4/ </a:t>
            </a:r>
            <a:r>
              <a:rPr lang="en-GB" dirty="0" err="1" smtClean="0"/>
              <a:t>eg</a:t>
            </a:r>
            <a:r>
              <a:rPr lang="en-GB" dirty="0" smtClean="0"/>
              <a:t>. solar, wind or hydro-electric power – it never ends</a:t>
            </a:r>
          </a:p>
          <a:p>
            <a:pPr marL="0" indent="0">
              <a:buNone/>
            </a:pPr>
            <a:r>
              <a:rPr lang="en-GB" dirty="0" smtClean="0"/>
              <a:t>5/ a strong drug that helps stop pain</a:t>
            </a:r>
          </a:p>
          <a:p>
            <a:pPr marL="0" indent="0">
              <a:buNone/>
            </a:pPr>
            <a:r>
              <a:rPr lang="en-GB" dirty="0" smtClean="0"/>
              <a:t>6/ the layer of earth at the top</a:t>
            </a:r>
          </a:p>
          <a:p>
            <a:pPr marL="0" indent="0">
              <a:buNone/>
            </a:pPr>
            <a:r>
              <a:rPr lang="en-GB" dirty="0" smtClean="0"/>
              <a:t>7/ energy from radioactive material </a:t>
            </a:r>
            <a:r>
              <a:rPr lang="en-GB" dirty="0" err="1" smtClean="0"/>
              <a:t>eg</a:t>
            </a:r>
            <a:r>
              <a:rPr lang="en-GB" dirty="0" smtClean="0"/>
              <a:t>. nuclear waste</a:t>
            </a:r>
          </a:p>
          <a:p>
            <a:pPr marL="0" indent="0">
              <a:buNone/>
            </a:pPr>
            <a:r>
              <a:rPr lang="en-GB" dirty="0" smtClean="0"/>
              <a:t>8/ money from the government to help keep prices low</a:t>
            </a:r>
          </a:p>
          <a:p>
            <a:pPr marL="0" indent="0">
              <a:buNone/>
            </a:pPr>
            <a:r>
              <a:rPr lang="en-GB" dirty="0" smtClean="0"/>
              <a:t>9/ someone who works with systems to make energy from the sun</a:t>
            </a:r>
          </a:p>
          <a:p>
            <a:pPr marL="0" indent="0">
              <a:buNone/>
            </a:pPr>
            <a:r>
              <a:rPr lang="en-GB" dirty="0" smtClean="0"/>
              <a:t>10/                                        11/  </a:t>
            </a:r>
            <a:endParaRPr lang="en-GB" dirty="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35896" y="5899023"/>
            <a:ext cx="720080" cy="8605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0232" y="5569844"/>
            <a:ext cx="1201076" cy="11304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466795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5400" b="1" dirty="0"/>
              <a:t>R</a:t>
            </a:r>
            <a:r>
              <a:rPr lang="en-GB" sz="5400" b="1" dirty="0" smtClean="0"/>
              <a:t>eading</a:t>
            </a:r>
            <a:endParaRPr lang="en-GB" sz="5400" b="1" dirty="0"/>
          </a:p>
        </p:txBody>
      </p:sp>
      <p:sp>
        <p:nvSpPr>
          <p:cNvPr id="5" name="Content Placeholder 4"/>
          <p:cNvSpPr>
            <a:spLocks noGrp="1"/>
          </p:cNvSpPr>
          <p:nvPr>
            <p:ph idx="1"/>
          </p:nvPr>
        </p:nvSpPr>
        <p:spPr/>
        <p:txBody>
          <a:bodyPr>
            <a:normAutofit lnSpcReduction="10000"/>
          </a:bodyPr>
          <a:lstStyle/>
          <a:p>
            <a:pPr marL="0" indent="0">
              <a:buNone/>
            </a:pPr>
            <a:r>
              <a:rPr lang="en-GB" dirty="0" smtClean="0"/>
              <a:t>Each student will read one or two </a:t>
            </a:r>
            <a:r>
              <a:rPr lang="en-GB" dirty="0" smtClean="0"/>
              <a:t>stories</a:t>
            </a:r>
            <a:r>
              <a:rPr lang="en-GB" dirty="0" smtClean="0"/>
              <a:t>.</a:t>
            </a:r>
          </a:p>
          <a:p>
            <a:pPr marL="0" indent="0">
              <a:buNone/>
            </a:pPr>
            <a:r>
              <a:rPr lang="en-GB" dirty="0" smtClean="0"/>
              <a:t>Find out about:</a:t>
            </a:r>
          </a:p>
          <a:p>
            <a:pPr marL="514350" indent="-514350">
              <a:buAutoNum type="alphaLcParenR"/>
            </a:pPr>
            <a:r>
              <a:rPr lang="en-GB" dirty="0"/>
              <a:t>t</a:t>
            </a:r>
            <a:r>
              <a:rPr lang="en-GB" dirty="0" smtClean="0"/>
              <a:t>he </a:t>
            </a:r>
            <a:r>
              <a:rPr lang="en-GB" b="1" u="sng" dirty="0" smtClean="0"/>
              <a:t>problem</a:t>
            </a:r>
          </a:p>
          <a:p>
            <a:pPr marL="514350" indent="-514350">
              <a:buAutoNum type="alphaLcParenR"/>
            </a:pPr>
            <a:r>
              <a:rPr lang="en-GB" dirty="0"/>
              <a:t>t</a:t>
            </a:r>
            <a:r>
              <a:rPr lang="en-GB" dirty="0" smtClean="0"/>
              <a:t>he </a:t>
            </a:r>
            <a:r>
              <a:rPr lang="en-GB" b="1" u="sng" dirty="0" smtClean="0"/>
              <a:t>solution</a:t>
            </a:r>
            <a:r>
              <a:rPr lang="en-GB" dirty="0" smtClean="0"/>
              <a:t> to the </a:t>
            </a:r>
            <a:r>
              <a:rPr lang="en-GB" dirty="0" smtClean="0"/>
              <a:t>problem</a:t>
            </a:r>
          </a:p>
          <a:p>
            <a:pPr marL="0" indent="0">
              <a:buNone/>
            </a:pPr>
            <a:endParaRPr lang="en-GB" dirty="0" smtClean="0"/>
          </a:p>
          <a:p>
            <a:pPr marL="0" indent="0">
              <a:buNone/>
            </a:pPr>
            <a:r>
              <a:rPr lang="en-GB" dirty="0" smtClean="0"/>
              <a:t>Practise talking about </a:t>
            </a:r>
            <a:r>
              <a:rPr lang="en-GB" dirty="0" smtClean="0"/>
              <a:t>it - you</a:t>
            </a:r>
            <a:endParaRPr lang="en-GB" dirty="0" smtClean="0"/>
          </a:p>
          <a:p>
            <a:pPr marL="0" indent="0">
              <a:buNone/>
            </a:pPr>
            <a:r>
              <a:rPr lang="en-GB" dirty="0"/>
              <a:t>w</a:t>
            </a:r>
            <a:r>
              <a:rPr lang="en-GB" dirty="0" smtClean="0"/>
              <a:t>ill have to tell others about your</a:t>
            </a:r>
          </a:p>
          <a:p>
            <a:pPr marL="0" indent="0">
              <a:buNone/>
            </a:pPr>
            <a:r>
              <a:rPr lang="en-GB" dirty="0"/>
              <a:t>s</a:t>
            </a:r>
            <a:r>
              <a:rPr lang="en-GB" dirty="0" smtClean="0"/>
              <a:t>tories.</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1337" y="2483914"/>
            <a:ext cx="2369135" cy="2358606"/>
          </a:xfrm>
          <a:prstGeom prst="rect">
            <a:avLst/>
          </a:prstGeom>
        </p:spPr>
      </p:pic>
    </p:spTree>
    <p:extLst>
      <p:ext uri="{BB962C8B-B14F-4D97-AF65-F5344CB8AC3E}">
        <p14:creationId xmlns:p14="http://schemas.microsoft.com/office/powerpoint/2010/main" val="28647629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07504" y="116632"/>
            <a:ext cx="8928992" cy="6624736"/>
          </a:xfrm>
        </p:spPr>
        <p:txBody>
          <a:bodyPr>
            <a:normAutofit fontScale="92500" lnSpcReduction="20000"/>
          </a:bodyPr>
          <a:lstStyle/>
          <a:p>
            <a:pPr marL="0" indent="0">
              <a:buNone/>
            </a:pPr>
            <a:r>
              <a:rPr lang="en-GB" u="sng" dirty="0" smtClean="0"/>
              <a:t>1) LIBERIA, AFRICA</a:t>
            </a:r>
            <a:r>
              <a:rPr lang="en-GB" dirty="0" smtClean="0"/>
              <a:t> Sunshine ladies. In Liberia, women solar engineers install and manage solar lamps in their communities. Many villages do not have electrical power. Most of this was destroyed in Liberia’s 14-year civil war. This ended in 2003. In 2009, a National Energy Policy decided they must have 30-per-cent renewable power generation by the end of 2015. The sunshine ladies are helping this. Women are now 54 per cent of workers in Liberia. </a:t>
            </a:r>
          </a:p>
          <a:p>
            <a:pPr marL="0" indent="0">
              <a:buNone/>
            </a:pPr>
            <a:r>
              <a:rPr lang="en-GB" u="sng" dirty="0" smtClean="0"/>
              <a:t>2) BAHRAIN</a:t>
            </a:r>
            <a:r>
              <a:rPr lang="en-GB" u="sng" dirty="0"/>
              <a:t>, MIDDLE EAST</a:t>
            </a:r>
            <a:r>
              <a:rPr lang="en-GB" dirty="0"/>
              <a:t> A cat eats small bits of meat in the meat market. At the start of 2015, the government told the people of Bahrain there would not be enough meat because they cut subsidies on meat imports. But in October, the low oil prices made the economy worse. So the government stopped subsidies on meat completely. So the price of meat doubled, and people stopped buying it. </a:t>
            </a:r>
          </a:p>
          <a:p>
            <a:pPr marL="0" indent="0">
              <a:buNone/>
            </a:pPr>
            <a:endParaRPr lang="en-GB" dirty="0" smtClean="0"/>
          </a:p>
          <a:p>
            <a:endParaRPr lang="en-GB" dirty="0"/>
          </a:p>
        </p:txBody>
      </p:sp>
    </p:spTree>
    <p:extLst>
      <p:ext uri="{BB962C8B-B14F-4D97-AF65-F5344CB8AC3E}">
        <p14:creationId xmlns:p14="http://schemas.microsoft.com/office/powerpoint/2010/main" val="5810517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07504" y="116632"/>
            <a:ext cx="8928992" cy="6624736"/>
          </a:xfrm>
        </p:spPr>
        <p:txBody>
          <a:bodyPr>
            <a:normAutofit fontScale="92500" lnSpcReduction="20000"/>
          </a:bodyPr>
          <a:lstStyle/>
          <a:p>
            <a:pPr marL="0" indent="0">
              <a:buNone/>
            </a:pPr>
            <a:r>
              <a:rPr lang="en-GB" u="sng" dirty="0" smtClean="0"/>
              <a:t>3) PAKISTAN, ASIA</a:t>
            </a:r>
            <a:r>
              <a:rPr lang="en-GB" dirty="0" smtClean="0"/>
              <a:t> Very hot weather in Karachi: a man under a public water tap after he filled bottles. More than 800 people died in Sindh (south Pakistan) in the terrible heatwave in June. There were emergency medical paramilitary camps in the streets. Temperatures went up to 45˚C (113˚F). There were long power cuts so many people could not use air-conditioning and fans. Many people said local authorities did not do enough. </a:t>
            </a:r>
          </a:p>
          <a:p>
            <a:pPr marL="0" indent="0">
              <a:buNone/>
            </a:pPr>
            <a:r>
              <a:rPr lang="en-GB" u="sng" dirty="0" smtClean="0"/>
              <a:t>4) JAPAN</a:t>
            </a:r>
            <a:r>
              <a:rPr lang="en-GB" u="sng" dirty="0"/>
              <a:t>, ASIA</a:t>
            </a:r>
            <a:r>
              <a:rPr lang="en-GB" dirty="0"/>
              <a:t> There are 5.5 million black sacks of radiation-contaminated soil around in Fukushima province. The government is still cleaning up after the 2011 nuclear disaster. There are hundreds of square kilometres that no-one can enter because of radioactivity. They have put thousands of tonnes of topsoil in bags, but there is nowhere to keep the radioactive material. There could be 20 million bags when the clean-up operations end in 2017. </a:t>
            </a:r>
          </a:p>
          <a:p>
            <a:pPr marL="0" indent="0">
              <a:buNone/>
            </a:pPr>
            <a:endParaRPr lang="en-GB" dirty="0" smtClean="0"/>
          </a:p>
          <a:p>
            <a:pPr marL="0" indent="0">
              <a:buNone/>
            </a:pPr>
            <a:endParaRPr lang="en-GB" dirty="0"/>
          </a:p>
        </p:txBody>
      </p:sp>
    </p:spTree>
    <p:extLst>
      <p:ext uri="{BB962C8B-B14F-4D97-AF65-F5344CB8AC3E}">
        <p14:creationId xmlns:p14="http://schemas.microsoft.com/office/powerpoint/2010/main" val="42695982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16632"/>
            <a:ext cx="9036496" cy="6624736"/>
          </a:xfrm>
        </p:spPr>
        <p:txBody>
          <a:bodyPr>
            <a:normAutofit fontScale="77500" lnSpcReduction="20000"/>
          </a:bodyPr>
          <a:lstStyle/>
          <a:p>
            <a:pPr marL="0" indent="0">
              <a:buNone/>
            </a:pPr>
            <a:r>
              <a:rPr lang="en-GB" sz="3600" u="sng" dirty="0" smtClean="0"/>
              <a:t>5) NIUE/NEW </a:t>
            </a:r>
            <a:r>
              <a:rPr lang="en-GB" sz="3600" u="sng" dirty="0"/>
              <a:t>ZEALAND </a:t>
            </a:r>
            <a:r>
              <a:rPr lang="en-GB" sz="3600" dirty="0"/>
              <a:t>Government worker </a:t>
            </a:r>
            <a:r>
              <a:rPr lang="en-GB" sz="3600" dirty="0" err="1"/>
              <a:t>Foag</a:t>
            </a:r>
            <a:r>
              <a:rPr lang="en-GB" sz="3600" dirty="0"/>
              <a:t> </a:t>
            </a:r>
            <a:r>
              <a:rPr lang="en-GB" sz="3600" dirty="0" err="1"/>
              <a:t>Kaiuha</a:t>
            </a:r>
            <a:r>
              <a:rPr lang="en-GB" sz="3600" dirty="0"/>
              <a:t> and his wife Nera live on the Pacific island of Niue. But about 90-95 per cent of the population – about 20,000 people – have moved to New Zealand/</a:t>
            </a:r>
            <a:r>
              <a:rPr lang="en-GB" sz="3600" dirty="0" err="1"/>
              <a:t>Aotearoa</a:t>
            </a:r>
            <a:r>
              <a:rPr lang="en-GB" sz="3600" dirty="0"/>
              <a:t>, where there are more jobs and better opportunities. Only 1,500 people still live there. So the government has invited immigrants from Tuvalu, an island nearby. Tuvalu has problems with rising sea levels caused by climate change. In 2015, the New Zealand foreign minister said they are investing NZ$7.5-million in expanding a resort on the island. They say that tourism is very important to getting Niue independent again.</a:t>
            </a:r>
            <a:endParaRPr lang="en-GB" sz="3400" u="sng" dirty="0" smtClean="0"/>
          </a:p>
          <a:p>
            <a:pPr marL="0" indent="0">
              <a:buNone/>
            </a:pPr>
            <a:r>
              <a:rPr lang="en-GB" sz="3600" u="sng" dirty="0" smtClean="0"/>
              <a:t>6) ARGENTINA, S.AMERICA </a:t>
            </a:r>
            <a:r>
              <a:rPr lang="en-GB" sz="3600" dirty="0" smtClean="0"/>
              <a:t>A new law (May 2015) in the province of Buenos Aires says that children’s hospitals must have trained clowns. ‘Clown doctors’ do not need a medical degree, but Rubén </a:t>
            </a:r>
            <a:r>
              <a:rPr lang="en-GB" sz="3600" dirty="0" err="1" smtClean="0"/>
              <a:t>Darío</a:t>
            </a:r>
            <a:r>
              <a:rPr lang="en-GB" sz="3600" dirty="0" smtClean="0"/>
              <a:t> </a:t>
            </a:r>
            <a:r>
              <a:rPr lang="en-GB" sz="3600" dirty="0" err="1" smtClean="0"/>
              <a:t>Golia</a:t>
            </a:r>
            <a:r>
              <a:rPr lang="en-GB" sz="3600" dirty="0" smtClean="0"/>
              <a:t> from congress, who introduced the law, believes they will help the work of doctors. ‘When we laugh, we produce encephalin, which, like morphine, can reduce pain,’ he explained. </a:t>
            </a:r>
            <a:endParaRPr lang="en-GB" sz="3600" dirty="0"/>
          </a:p>
        </p:txBody>
      </p:sp>
    </p:spTree>
    <p:extLst>
      <p:ext uri="{BB962C8B-B14F-4D97-AF65-F5344CB8AC3E}">
        <p14:creationId xmlns:p14="http://schemas.microsoft.com/office/powerpoint/2010/main" val="31064511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386</TotalTime>
  <Words>1905</Words>
  <Application>Microsoft Office PowerPoint</Application>
  <PresentationFormat>On-screen Show (4:3)</PresentationFormat>
  <Paragraphs>111</Paragraphs>
  <Slides>14</Slides>
  <Notes>9</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News stories (from 2015)</vt:lpstr>
      <vt:lpstr>This lesson:</vt:lpstr>
      <vt:lpstr>What do you think these stories are about?</vt:lpstr>
      <vt:lpstr>Match stories to photos:</vt:lpstr>
      <vt:lpstr>Vocabulary – match word and definition</vt:lpstr>
      <vt:lpstr>Reading</vt:lpstr>
      <vt:lpstr>PowerPoint Presentation</vt:lpstr>
      <vt:lpstr>PowerPoint Presentation</vt:lpstr>
      <vt:lpstr>PowerPoint Presentation</vt:lpstr>
      <vt:lpstr>Speaking:</vt:lpstr>
      <vt:lpstr>Find and correct the errors in these summaries (2 each):</vt:lpstr>
      <vt:lpstr>Now check:</vt:lpstr>
      <vt:lpstr>Speaking:</vt:lpstr>
      <vt:lpstr>Homework: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News stories for last year</dc:title>
  <dc:creator>Linda Ruas</dc:creator>
  <cp:lastModifiedBy>Linda Ruas</cp:lastModifiedBy>
  <cp:revision>25</cp:revision>
  <cp:lastPrinted>2016-02-02T12:26:36Z</cp:lastPrinted>
  <dcterms:created xsi:type="dcterms:W3CDTF">2016-02-01T10:03:40Z</dcterms:created>
  <dcterms:modified xsi:type="dcterms:W3CDTF">2016-02-05T11:32:03Z</dcterms:modified>
</cp:coreProperties>
</file>